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259" r:id="rId21"/>
    <p:sldId id="258" r:id="rId22"/>
    <p:sldId id="264" r:id="rId23"/>
    <p:sldId id="265" r:id="rId24"/>
    <p:sldId id="266" r:id="rId25"/>
    <p:sldId id="268" r:id="rId26"/>
    <p:sldId id="271" r:id="rId27"/>
    <p:sldId id="272" r:id="rId28"/>
    <p:sldId id="273" r:id="rId29"/>
    <p:sldId id="274" r:id="rId30"/>
    <p:sldId id="277" r:id="rId31"/>
    <p:sldId id="279" r:id="rId32"/>
    <p:sldId id="278" r:id="rId33"/>
    <p:sldId id="280" r:id="rId34"/>
    <p:sldId id="282" r:id="rId35"/>
    <p:sldId id="285" r:id="rId36"/>
    <p:sldId id="283" r:id="rId37"/>
    <p:sldId id="286" r:id="rId38"/>
    <p:sldId id="287" r:id="rId39"/>
    <p:sldId id="275" r:id="rId40"/>
    <p:sldId id="330" r:id="rId41"/>
    <p:sldId id="276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261" r:id="rId55"/>
    <p:sldId id="260" r:id="rId56"/>
    <p:sldId id="262" r:id="rId57"/>
    <p:sldId id="263" r:id="rId58"/>
    <p:sldId id="296" r:id="rId59"/>
    <p:sldId id="295" r:id="rId60"/>
    <p:sldId id="303" r:id="rId61"/>
    <p:sldId id="299" r:id="rId62"/>
    <p:sldId id="300" r:id="rId63"/>
    <p:sldId id="288" r:id="rId64"/>
    <p:sldId id="301" r:id="rId65"/>
    <p:sldId id="302" r:id="rId66"/>
    <p:sldId id="305" r:id="rId67"/>
    <p:sldId id="308" r:id="rId68"/>
    <p:sldId id="309" r:id="rId69"/>
    <p:sldId id="310" r:id="rId70"/>
    <p:sldId id="312" r:id="rId71"/>
    <p:sldId id="313" r:id="rId72"/>
    <p:sldId id="316" r:id="rId73"/>
    <p:sldId id="317" r:id="rId74"/>
    <p:sldId id="318" r:id="rId75"/>
    <p:sldId id="319" r:id="rId76"/>
    <p:sldId id="320" r:id="rId77"/>
    <p:sldId id="326" r:id="rId78"/>
    <p:sldId id="321" r:id="rId79"/>
    <p:sldId id="322" r:id="rId80"/>
    <p:sldId id="323" r:id="rId81"/>
    <p:sldId id="324" r:id="rId82"/>
    <p:sldId id="327" r:id="rId83"/>
    <p:sldId id="328" r:id="rId84"/>
    <p:sldId id="329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289" r:id="rId99"/>
    <p:sldId id="290" r:id="rId100"/>
    <p:sldId id="294" r:id="rId101"/>
    <p:sldId id="291" r:id="rId102"/>
    <p:sldId id="331" r:id="rId103"/>
    <p:sldId id="333" r:id="rId104"/>
    <p:sldId id="334" r:id="rId105"/>
    <p:sldId id="292" r:id="rId106"/>
    <p:sldId id="335" r:id="rId107"/>
    <p:sldId id="336" r:id="rId108"/>
    <p:sldId id="337" r:id="rId109"/>
    <p:sldId id="340" r:id="rId110"/>
    <p:sldId id="341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6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2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6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6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4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4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5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3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F2BEE-173F-4E82-ABFB-A636CF9F7E52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44CD-14E0-4E95-A91E-4E1294156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V1eYniJ0Rnk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NGGO0zdzhVQ?t=321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78336" y="157891"/>
            <a:ext cx="4746204" cy="193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gradFill flip="none" rotWithShape="1">
                <a:gsLst>
                  <a:gs pos="0">
                    <a:srgbClr val="7030A0"/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gradFill flip="none" rotWithShape="1">
                  <a:gsLst>
                    <a:gs pos="0">
                      <a:srgbClr val="7030A0"/>
                    </a:gs>
                    <a:gs pos="100000">
                      <a:schemeClr val="tx1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1744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거의 모든 종류의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모델을 간편하게 만들고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훈련시킬 수 있는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파이썬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특징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동일한 코드로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CPU GPU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실행할 수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 쉬운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갖고있음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신경망을 지원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네트워크 구조도 만들 수 있음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190205" y="6392026"/>
            <a:ext cx="17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1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(Regularization,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피하기 위한 처리 과정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4" y="2466291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많은 훈련 데이터 모음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3" y="3201695"/>
            <a:ext cx="9891413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 축소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3" y="3974000"/>
            <a:ext cx="9891413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추가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849483" y="4785238"/>
            <a:ext cx="9891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4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0" y="2075747"/>
            <a:ext cx="8275641" cy="10460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0" y="3699406"/>
            <a:ext cx="8275641" cy="103445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020426" y="2337082"/>
            <a:ext cx="15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77171" y="3779754"/>
            <a:ext cx="1802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용량의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3912" y="2331720"/>
            <a:ext cx="374904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31718" y="3947067"/>
            <a:ext cx="275177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16" y="1355344"/>
            <a:ext cx="6220968" cy="414731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42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0" y="2075747"/>
            <a:ext cx="8275641" cy="10460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020426" y="2337082"/>
            <a:ext cx="15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77171" y="3779754"/>
            <a:ext cx="1802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큰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용량의 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3912" y="2331720"/>
            <a:ext cx="374904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060" y="3740407"/>
            <a:ext cx="8275641" cy="10328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955362" y="4005347"/>
            <a:ext cx="514017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크기 축소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84" y="1374816"/>
            <a:ext cx="6271832" cy="415238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9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오캄의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면도날 이론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모든 요소가 동일할 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단순한 설명이 최선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=&gt;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간단한 모델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복잡한 모델보다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과대적합이 될 가능성이 낮음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324342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3766645"/>
            <a:ext cx="103035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강제로 가중치가 작은 값을 가지도록 하는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=&gt;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값의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분포가 균일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해짐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노름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절댓값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(L2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비례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70" y="1219368"/>
            <a:ext cx="7325351" cy="139293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22" y="2813304"/>
            <a:ext cx="7310846" cy="140208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580" y="4416384"/>
            <a:ext cx="9007789" cy="136262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331322" y="1654226"/>
            <a:ext cx="12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331322" y="3085094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58190" y="4416384"/>
            <a:ext cx="1316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17806" y="1433512"/>
            <a:ext cx="235514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96387" y="3018262"/>
            <a:ext cx="235514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06289" y="4618150"/>
            <a:ext cx="540068" cy="74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38" y="1041351"/>
            <a:ext cx="4076700" cy="27432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64" y="1031826"/>
            <a:ext cx="4133850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271354" y="3871478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291936" y="3871478"/>
            <a:ext cx="13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186815" y="6026879"/>
            <a:ext cx="276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L2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규제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611" y="3707701"/>
            <a:ext cx="4057650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50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(Dropout)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적용한 층은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출력의 일부를 제외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9458" name="Picture 2" descr="https://opennmt.net/OpenNMT/img/dropo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784850"/>
            <a:ext cx="5848350" cy="312420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09" y="2216943"/>
            <a:ext cx="7490381" cy="242411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350809" y="2724912"/>
            <a:ext cx="354707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77003" y="3175762"/>
            <a:ext cx="354707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2465109" y="4863306"/>
            <a:ext cx="537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줄어든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만큼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출력은 배가 됨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6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10190205" y="6392026"/>
            <a:ext cx="17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502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개발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 둘러보기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1743363"/>
            <a:ext cx="5819775" cy="20002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1" y="4465696"/>
            <a:ext cx="5829300" cy="1143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842991" y="1743363"/>
            <a:ext cx="46667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Sequential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함수형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컴파일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0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19" y="1579340"/>
            <a:ext cx="5377362" cy="369932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67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203630" y="1661674"/>
            <a:ext cx="9156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정의와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수집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5248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문제 정의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입력데이터 확인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유형 식별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414093" y="1743363"/>
            <a:ext cx="5248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문제에 대한 가설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입력으로 출력을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예측할 수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입력과 출력 사이의 관계를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학습할 정보가 있음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83892" y="2240692"/>
            <a:ext cx="1112108" cy="80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 지표 선택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성공의 지표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ROC AUC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정밀도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재현율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정밀도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roc auc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418" y="2170052"/>
            <a:ext cx="3457575" cy="26860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방법 선택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홀드아웃 검증 세트 분리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K-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작은 값으로 스케일링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범위가 다르면 정규화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 수행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기본보다 나은 모델 훈련하기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통계적 </a:t>
            </a:r>
            <a:r>
              <a:rPr lang="ko-KR" altLang="en-US" sz="320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검정력</a:t>
            </a:r>
            <a:r>
              <a:rPr lang="ko-KR" altLang="en-US" sz="32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달성 후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층의 활성화 함수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최적화 설정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8530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몸집 키우기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모델 구축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과소적합과 과대적합 경계 찾기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크기를 키움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많은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에포크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과대적합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90" y="2578595"/>
            <a:ext cx="5363605" cy="381343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419071" y="6392026"/>
            <a:ext cx="3534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보편적인 머신 러닝 작업 흐름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80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4.5.7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규제와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튜닝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모델을 얻기 위해서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구조 시도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추가하거나 제거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dirty="0"/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L1 L2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변경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 시도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특성 추가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특성 제거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모델을 얻을 때 까지 수정하고 평가해야 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4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5492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 예제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08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3.4.1 IMDB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028825"/>
            <a:ext cx="9344025" cy="2800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028825"/>
            <a:ext cx="9344025" cy="38385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4162425"/>
            <a:ext cx="4676775" cy="1704975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2809103" y="4283676"/>
            <a:ext cx="3352800" cy="772426"/>
          </a:xfrm>
          <a:prstGeom prst="bentConnector3">
            <a:avLst>
              <a:gd name="adj1" fmla="val 767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2611395" y="5222789"/>
            <a:ext cx="3550508" cy="19770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49146" y="5552303"/>
            <a:ext cx="3212757" cy="24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611395" y="5708822"/>
            <a:ext cx="3550508" cy="41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모델 만들기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2057400"/>
            <a:ext cx="9363075" cy="27432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62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1743363"/>
            <a:ext cx="9363075" cy="17716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1" y="3548434"/>
            <a:ext cx="8543925" cy="25050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91" y="733425"/>
            <a:ext cx="3686175" cy="53911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13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167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훈련된 모델로 새로운 데이터에 대해 예측하기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71" y="1743363"/>
            <a:ext cx="9372600" cy="38290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10" name="꺾인 연결선 9"/>
          <p:cNvCxnSpPr/>
          <p:nvPr/>
        </p:nvCxnSpPr>
        <p:spPr>
          <a:xfrm rot="10800000" flipV="1">
            <a:off x="1968844" y="2916195"/>
            <a:ext cx="4753233" cy="1688756"/>
          </a:xfrm>
          <a:prstGeom prst="bentConnector3">
            <a:avLst>
              <a:gd name="adj1" fmla="val -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추가실험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층 개수 변경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740590"/>
            <a:ext cx="4200525" cy="28384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50" y="2740590"/>
            <a:ext cx="3943350" cy="28384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19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9901882" y="6392026"/>
            <a:ext cx="205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814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3.4.6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추가실험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개수 변경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                          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64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634949"/>
            <a:ext cx="3848100" cy="279082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95" y="2634949"/>
            <a:ext cx="3962400" cy="271462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90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72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4812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981200" y="2179834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 기사 분류 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</p:spTree>
    <p:extLst>
      <p:ext uri="{BB962C8B-B14F-4D97-AF65-F5344CB8AC3E}">
        <p14:creationId xmlns:p14="http://schemas.microsoft.com/office/powerpoint/2010/main" val="15380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로이터 데이터셋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249027" y="200549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11,258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뉴스 기사가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46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토픽으로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분류되는 뉴스 기사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2D85C55-F836-4C62-9C2F-58BFE560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19" y="3038468"/>
            <a:ext cx="9458962" cy="251040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71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09EA756-4579-4D0D-ABAB-733A19B8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81312"/>
            <a:ext cx="11277600" cy="10953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F763BD-FD29-483F-8FA6-16B431825AB8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9D2376-48C6-4667-8274-228B08235D00}"/>
              </a:ext>
            </a:extLst>
          </p:cNvPr>
          <p:cNvSpPr txBox="1"/>
          <p:nvPr/>
        </p:nvSpPr>
        <p:spPr>
          <a:xfrm>
            <a:off x="342900" y="224834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로이터 데이터셋 로드</a:t>
            </a:r>
          </a:p>
        </p:txBody>
      </p:sp>
    </p:spTree>
    <p:extLst>
      <p:ext uri="{BB962C8B-B14F-4D97-AF65-F5344CB8AC3E}">
        <p14:creationId xmlns:p14="http://schemas.microsoft.com/office/powerpoint/2010/main" val="22059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C0C1081-875E-4AD1-AE5D-8350AED3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2999"/>
            <a:ext cx="11277600" cy="238184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20F8FA-1A02-4A0C-B164-30F2BD3B8966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E630AD-34D1-4642-883B-8647B0A6FDD9}"/>
              </a:ext>
            </a:extLst>
          </p:cNvPr>
          <p:cNvSpPr txBox="1"/>
          <p:nvPr/>
        </p:nvSpPr>
        <p:spPr>
          <a:xfrm>
            <a:off x="457200" y="4326718"/>
            <a:ext cx="981751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단어들을 숫자로 매핑한 리스트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DBA6B7-E3D9-4C84-B831-9B8F9D896B02}"/>
              </a:ext>
            </a:extLst>
          </p:cNvPr>
          <p:cNvSpPr txBox="1"/>
          <p:nvPr/>
        </p:nvSpPr>
        <p:spPr>
          <a:xfrm>
            <a:off x="457199" y="5063391"/>
            <a:ext cx="11105535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리스트의 숫자들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단어가 등장하는 빈도 순위</a:t>
            </a:r>
          </a:p>
        </p:txBody>
      </p:sp>
    </p:spTree>
    <p:extLst>
      <p:ext uri="{BB962C8B-B14F-4D97-AF65-F5344CB8AC3E}">
        <p14:creationId xmlns:p14="http://schemas.microsoft.com/office/powerpoint/2010/main" val="24681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8B44A8-1FF4-4A76-AFEF-DD93974FB239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E014DE5-65E0-456F-9ED7-A05B48EC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60535"/>
            <a:ext cx="11153775" cy="10763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A3B9C9-7176-4B44-A97B-C5D924737332}"/>
              </a:ext>
            </a:extLst>
          </p:cNvPr>
          <p:cNvSpPr txBox="1"/>
          <p:nvPr/>
        </p:nvSpPr>
        <p:spPr>
          <a:xfrm>
            <a:off x="475788" y="3038929"/>
            <a:ext cx="10182379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뉴스에서 나오는 단어의 인덱스들을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모아놓은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566E20-865D-4C77-801D-0843A3C6866A}"/>
              </a:ext>
            </a:extLst>
          </p:cNvPr>
          <p:cNvSpPr txBox="1"/>
          <p:nvPr/>
        </p:nvSpPr>
        <p:spPr>
          <a:xfrm>
            <a:off x="475789" y="3867417"/>
            <a:ext cx="11595026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reverse_word_index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value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서로 바꾼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7C69AD-3877-4B20-881C-EEE8EB067147}"/>
              </a:ext>
            </a:extLst>
          </p:cNvPr>
          <p:cNvSpPr txBox="1"/>
          <p:nvPr/>
        </p:nvSpPr>
        <p:spPr>
          <a:xfrm>
            <a:off x="475789" y="4695905"/>
            <a:ext cx="1098862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decoded_newswire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숫자들을 단어로 바꾼 문자열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168CBA-E0C5-488C-82D4-A3319105628D}"/>
              </a:ext>
            </a:extLst>
          </p:cNvPr>
          <p:cNvSpPr txBox="1"/>
          <p:nvPr/>
        </p:nvSpPr>
        <p:spPr>
          <a:xfrm>
            <a:off x="596925" y="5270167"/>
            <a:ext cx="10988624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join()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리스트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사이에 특정 구분자를 추가하여 문자열로 반환</a:t>
            </a:r>
          </a:p>
          <a:p>
            <a:pPr fontAlgn="base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96" y="1167119"/>
            <a:ext cx="8324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D73D142-7512-4EB4-9F51-B88F967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33" y="2667476"/>
            <a:ext cx="2905125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뉴스에서 나오는 단어의 인덱스들을 모아 놓은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8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reverse_word_index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D73D142-7512-4EB4-9F51-B88F967A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81" y="2703836"/>
            <a:ext cx="2905125" cy="27527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word_index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key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value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서로 바꾼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B278FF8-D413-453C-BF1D-06F3E1EAE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15" y="2699073"/>
            <a:ext cx="2686050" cy="27622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712EECCC-A64B-4F66-965F-4BAE0937B846}"/>
              </a:ext>
            </a:extLst>
          </p:cNvPr>
          <p:cNvCxnSpPr/>
          <p:nvPr/>
        </p:nvCxnSpPr>
        <p:spPr>
          <a:xfrm>
            <a:off x="5481484" y="4070555"/>
            <a:ext cx="1229032" cy="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로이터 데이터셋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decoded_newswire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기사의 숫자들을 단어로 바꾼 문자열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C50D1F-3CC8-4387-9C29-51B05F75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05" y="3020214"/>
            <a:ext cx="11398390" cy="1983656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67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vectorize_sequences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인코딩 형식으로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B386AF-3FE1-4C50-9D1B-2FAC9812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532355"/>
            <a:ext cx="6629400" cy="31242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25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37C111-6285-47FF-A77E-1BD731FD45EF}"/>
              </a:ext>
            </a:extLst>
          </p:cNvPr>
          <p:cNvSpPr txBox="1"/>
          <p:nvPr/>
        </p:nvSpPr>
        <p:spPr>
          <a:xfrm>
            <a:off x="1167041" y="1882646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train_data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test_data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원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인코딩 형식으로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vectorize_sequences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089692-3078-494E-A0B6-C0121C1D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09" y="2736264"/>
            <a:ext cx="3324225" cy="27908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CD66C8-2418-463A-BB4C-D2D1D29A2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968" y="2707688"/>
            <a:ext cx="3333750" cy="28479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20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94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 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4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to_categorical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A03A5E3-D22B-49CB-880E-7E40EDF4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93" y="2038797"/>
            <a:ext cx="6553200" cy="14763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E77C0AA-9D64-4CED-A665-952923C01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93" y="3749749"/>
            <a:ext cx="3543300" cy="280035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DE025ED-820B-4521-AA61-1B27C6AC7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396" y="3749749"/>
            <a:ext cx="3448050" cy="28098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6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모델 정의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EF84B92-F1AD-4895-8CB1-339B4948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69" y="2032022"/>
            <a:ext cx="8648700" cy="2286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75828E-EA32-4495-A3C1-D50AF8851CF8}"/>
              </a:ext>
            </a:extLst>
          </p:cNvPr>
          <p:cNvSpPr txBox="1"/>
          <p:nvPr/>
        </p:nvSpPr>
        <p:spPr>
          <a:xfrm>
            <a:off x="599768" y="4549203"/>
            <a:ext cx="111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기사에 등장하는 단어에 해당하는 인덱스가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 차원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 벡터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47FD98-359A-4DC4-AE03-26302187D178}"/>
              </a:ext>
            </a:extLst>
          </p:cNvPr>
          <p:cNvSpPr txBox="1"/>
          <p:nvPr/>
        </p:nvSpPr>
        <p:spPr>
          <a:xfrm>
            <a:off x="599767" y="5118714"/>
            <a:ext cx="888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활성화 함수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음수를 모두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만들어 학습 속도 증가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D581A-42F8-4A8C-9A7C-81CEB2356842}"/>
              </a:ext>
            </a:extLst>
          </p:cNvPr>
          <p:cNvSpPr txBox="1"/>
          <p:nvPr/>
        </p:nvSpPr>
        <p:spPr>
          <a:xfrm>
            <a:off x="599767" y="5718978"/>
            <a:ext cx="1081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마지막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층은 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softmax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활성화 함수를 사용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3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컴파일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75828E-EA32-4495-A3C1-D50AF8851CF8}"/>
              </a:ext>
            </a:extLst>
          </p:cNvPr>
          <p:cNvSpPr txBox="1"/>
          <p:nvPr/>
        </p:nvSpPr>
        <p:spPr>
          <a:xfrm>
            <a:off x="599768" y="4549203"/>
            <a:ext cx="111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47FD98-359A-4DC4-AE03-26302187D178}"/>
              </a:ext>
            </a:extLst>
          </p:cNvPr>
          <p:cNvSpPr txBox="1"/>
          <p:nvPr/>
        </p:nvSpPr>
        <p:spPr>
          <a:xfrm>
            <a:off x="599767" y="5118714"/>
            <a:ext cx="888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 함수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categorical_crossentropy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D581A-42F8-4A8C-9A7C-81CEB2356842}"/>
              </a:ext>
            </a:extLst>
          </p:cNvPr>
          <p:cNvSpPr txBox="1"/>
          <p:nvPr/>
        </p:nvSpPr>
        <p:spPr>
          <a:xfrm>
            <a:off x="599767" y="5718978"/>
            <a:ext cx="1081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metrics 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측정 항목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기준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A01029E-9C63-4165-A35C-7A1BBC50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2053010"/>
            <a:ext cx="7553301" cy="137598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39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세트 준비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39" y="2027478"/>
            <a:ext cx="6047042" cy="16950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4057650" y="2250005"/>
            <a:ext cx="1756569" cy="7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>
            <a:off x="5807869" y="2227524"/>
            <a:ext cx="6350" cy="9416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5674519" y="3158114"/>
            <a:ext cx="1571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07869" y="2735364"/>
            <a:ext cx="121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검증세트</a:t>
            </a: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5327650" y="2557907"/>
            <a:ext cx="1846990" cy="79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>
            <a:off x="7168290" y="2535425"/>
            <a:ext cx="6350" cy="9416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034940" y="3466015"/>
            <a:ext cx="15716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92102" y="2958059"/>
            <a:ext cx="128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훈련세트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AE380D2-E4CD-41E9-BC90-8E38BA0D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39" y="2038797"/>
            <a:ext cx="7077317" cy="181602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E7B082C-FA82-465A-A617-85E77090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" y="4645944"/>
            <a:ext cx="11163861" cy="88114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8473440" y="4782312"/>
            <a:ext cx="1566672" cy="74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72F61B-1F41-4904-915A-F740B1985EE8}"/>
              </a:ext>
            </a:extLst>
          </p:cNvPr>
          <p:cNvSpPr txBox="1"/>
          <p:nvPr/>
        </p:nvSpPr>
        <p:spPr>
          <a:xfrm>
            <a:off x="2394910" y="1344010"/>
            <a:ext cx="218210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D833D73-4E34-4FEB-9B83-15D64B55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4" y="1953936"/>
            <a:ext cx="5002414" cy="357315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9F8143F-2CD6-4F6F-B922-1848A2F6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338" y="1944971"/>
            <a:ext cx="5116487" cy="357315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9FF71B-CCE6-408B-B9BF-63944048EF48}"/>
              </a:ext>
            </a:extLst>
          </p:cNvPr>
          <p:cNvSpPr txBox="1"/>
          <p:nvPr/>
        </p:nvSpPr>
        <p:spPr>
          <a:xfrm>
            <a:off x="7788518" y="1330911"/>
            <a:ext cx="2484458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 그래프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465576" y="3639312"/>
            <a:ext cx="0" cy="384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70A9CEB-E479-44BD-BBE1-0BD9413D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3" y="1945689"/>
            <a:ext cx="7219950" cy="3581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E07566-2BD9-47B2-8CE5-C4759C5D10A5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C3E6B-14C5-4366-9B67-FD702147F66A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3504E55-87BF-438D-B3A2-EFCDCBC5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74" y="4235807"/>
            <a:ext cx="4029880" cy="8858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B35B84F-2335-4292-A82B-987EC3A8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237" y="2647836"/>
            <a:ext cx="3771900" cy="8858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DA05489-1540-4E07-A803-528B2D332641}"/>
              </a:ext>
            </a:extLst>
          </p:cNvPr>
          <p:cNvCxnSpPr>
            <a:cxnSpLocks/>
          </p:cNvCxnSpPr>
          <p:nvPr/>
        </p:nvCxnSpPr>
        <p:spPr>
          <a:xfrm>
            <a:off x="9788176" y="3636110"/>
            <a:ext cx="0" cy="46535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C3E6B-14C5-4366-9B67-FD702147F66A}"/>
              </a:ext>
            </a:extLst>
          </p:cNvPr>
          <p:cNvSpPr txBox="1"/>
          <p:nvPr/>
        </p:nvSpPr>
        <p:spPr>
          <a:xfrm>
            <a:off x="564279" y="740975"/>
            <a:ext cx="1032986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Cross-Entropy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FCF44C7-E400-4E9C-AD08-4E1A244B4CE3}"/>
              </a:ext>
            </a:extLst>
          </p:cNvPr>
          <p:cNvSpPr txBox="1"/>
          <p:nvPr/>
        </p:nvSpPr>
        <p:spPr>
          <a:xfrm>
            <a:off x="1576579" y="2967335"/>
            <a:ext cx="9038842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엔트로피 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놀람의 정도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불확실성</a:t>
            </a:r>
          </a:p>
        </p:txBody>
      </p:sp>
    </p:spTree>
    <p:extLst>
      <p:ext uri="{BB962C8B-B14F-4D97-AF65-F5344CB8AC3E}">
        <p14:creationId xmlns:p14="http://schemas.microsoft.com/office/powerpoint/2010/main" val="15299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8C3E6B-14C5-4366-9B67-FD702147F66A}"/>
              </a:ext>
            </a:extLst>
          </p:cNvPr>
          <p:cNvSpPr txBox="1"/>
          <p:nvPr/>
        </p:nvSpPr>
        <p:spPr>
          <a:xfrm>
            <a:off x="564279" y="740975"/>
            <a:ext cx="10329864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Cross-Entropy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7CE68F4-1E74-4641-8C99-900C204C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24" y="1690505"/>
            <a:ext cx="8557752" cy="2324427"/>
          </a:xfrm>
          <a:prstGeom prst="rect">
            <a:avLst/>
          </a:prstGeom>
          <a:ln w="381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D56AC30-3798-435C-9CCA-8800B25128F8}"/>
              </a:ext>
            </a:extLst>
          </p:cNvPr>
          <p:cNvSpPr txBox="1"/>
          <p:nvPr/>
        </p:nvSpPr>
        <p:spPr>
          <a:xfrm>
            <a:off x="2089661" y="4826893"/>
            <a:ext cx="801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틀릴 수 있는 정보의 양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가지고 불확실성을 표현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C77FA4A-4762-4FBA-BC4B-5BB2DB564395}"/>
              </a:ext>
            </a:extLst>
          </p:cNvPr>
          <p:cNvSpPr/>
          <p:nvPr/>
        </p:nvSpPr>
        <p:spPr>
          <a:xfrm>
            <a:off x="7812911" y="2852718"/>
            <a:ext cx="949124" cy="93125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26F9B5C-33C3-4860-A4C4-5791D6ED7D06}"/>
              </a:ext>
            </a:extLst>
          </p:cNvPr>
          <p:cNvSpPr/>
          <p:nvPr/>
        </p:nvSpPr>
        <p:spPr>
          <a:xfrm>
            <a:off x="9323003" y="2387090"/>
            <a:ext cx="949124" cy="93125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3728FC-7B12-4D1F-8859-1EF38B2EF305}"/>
              </a:ext>
            </a:extLst>
          </p:cNvPr>
          <p:cNvSpPr txBox="1"/>
          <p:nvPr/>
        </p:nvSpPr>
        <p:spPr>
          <a:xfrm>
            <a:off x="7766773" y="3836963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C4650A-F2A0-4242-B617-716C1B17A540}"/>
              </a:ext>
            </a:extLst>
          </p:cNvPr>
          <p:cNvSpPr txBox="1"/>
          <p:nvPr/>
        </p:nvSpPr>
        <p:spPr>
          <a:xfrm>
            <a:off x="9188357" y="3375323"/>
            <a:ext cx="121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확률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BC80F97-1A5B-4B67-BDCE-441FFFA063FC}"/>
              </a:ext>
            </a:extLst>
          </p:cNvPr>
          <p:cNvSpPr txBox="1"/>
          <p:nvPr/>
        </p:nvSpPr>
        <p:spPr>
          <a:xfrm>
            <a:off x="7789842" y="4105146"/>
            <a:ext cx="9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903961-C15E-4DE0-83A7-3047B2BBAF18}"/>
              </a:ext>
            </a:extLst>
          </p:cNvPr>
          <p:cNvSpPr txBox="1"/>
          <p:nvPr/>
        </p:nvSpPr>
        <p:spPr>
          <a:xfrm>
            <a:off x="9302336" y="3699523"/>
            <a:ext cx="99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</a:t>
            </a:r>
            <a:r>
              <a:rPr lang="ko-KR" altLang="en-US" dirty="0" err="1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정답값</a:t>
            </a:r>
            <a:endParaRPr lang="ko-KR" altLang="en-US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1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병목이 있는 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5D7E26C-9B2A-440A-BFC0-890C148A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21" y="2038797"/>
            <a:ext cx="8629650" cy="399097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088232" y="2724150"/>
            <a:ext cx="5729287" cy="2952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훈련의 요소들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데이터와 그에 상응하는 타깃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네트워크를 구성하는 층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학습에 사용할 피드백 신호를 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정의하는 손실 함수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진행 방식을 결정하는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Picture 2" descr="https://postfiles.pstatic.net/MjAxOTAzMThfMjkz/MDAxNTUyODkxNDY4Nzk4.GHA4jzNWMeu5mUSIqxT3pE7tapS0ehvmVyefqNEdtYkg.7gCrBCJeUmZukjPjsScIPIwCw3CBT1Jr-RXVXKKd6cMg.PNG.dnjswns2280/image.pn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2" y="1522435"/>
            <a:ext cx="3476625" cy="330517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 병목이 있는 모델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21" y="4167758"/>
            <a:ext cx="9688370" cy="11723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21" y="2230740"/>
            <a:ext cx="9636515" cy="112206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191178" y="3554007"/>
            <a:ext cx="0" cy="405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8473440" y="6350044"/>
            <a:ext cx="35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 분류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7B800F-9DE9-4A4B-88EE-D22F7EF3797B}"/>
              </a:ext>
            </a:extLst>
          </p:cNvPr>
          <p:cNvSpPr txBox="1"/>
          <p:nvPr/>
        </p:nvSpPr>
        <p:spPr>
          <a:xfrm>
            <a:off x="731427" y="1330911"/>
            <a:ext cx="1032986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병목 현상이란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8" y="2251061"/>
            <a:ext cx="6130290" cy="285509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52022" y="1200099"/>
            <a:ext cx="4740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물은 넓은 입구를 통해 나오는 것 보다 작은 병목을 통해서 나오는 경우에 더 적은 양이 유출된다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2022" y="3739867"/>
            <a:ext cx="4740696" cy="230832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데이터는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수가 많은 층을 통해 나오는 것 보다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수가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적은층을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통해서 나오는 경우에 더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불충분한 양이 출력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된다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 =&gt;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9422370" y="2942856"/>
            <a:ext cx="0" cy="60598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9265186" y="5539889"/>
            <a:ext cx="1112" cy="3885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46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3.5.7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충분히 큰 중간층을 두어야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2745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402416" y="2551837"/>
            <a:ext cx="738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</p:spTree>
    <p:extLst>
      <p:ext uri="{BB962C8B-B14F-4D97-AF65-F5344CB8AC3E}">
        <p14:creationId xmlns:p14="http://schemas.microsoft.com/office/powerpoint/2010/main" val="30845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분류와 회귀 알고리즘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680670" y="3116459"/>
            <a:ext cx="1182300" cy="6426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92547" y="3176153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81863" y="5015518"/>
            <a:ext cx="1182300" cy="6426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66898" y="5075212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</a:p>
        </p:txBody>
      </p:sp>
      <p:cxnSp>
        <p:nvCxnSpPr>
          <p:cNvPr id="6" name="꺾인 연결선 5"/>
          <p:cNvCxnSpPr>
            <a:stCxn id="2" idx="3"/>
            <a:endCxn id="54" idx="1"/>
          </p:cNvCxnSpPr>
          <p:nvPr/>
        </p:nvCxnSpPr>
        <p:spPr>
          <a:xfrm>
            <a:off x="5862970" y="3437764"/>
            <a:ext cx="913736" cy="84502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319838" y="2559368"/>
            <a:ext cx="1276" cy="8783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296487" y="2566513"/>
            <a:ext cx="480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76706" y="4021183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로지스틱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회귀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76707" y="3198056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296486" y="3435383"/>
            <a:ext cx="480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76706" y="2325893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217205" y="3699082"/>
            <a:ext cx="1490446" cy="774170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506360" y="3793779"/>
            <a:ext cx="91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</a:p>
        </p:txBody>
      </p:sp>
      <p:cxnSp>
        <p:nvCxnSpPr>
          <p:cNvPr id="68" name="꺾인 연결선 67"/>
          <p:cNvCxnSpPr>
            <a:endCxn id="17" idx="1"/>
          </p:cNvCxnSpPr>
          <p:nvPr/>
        </p:nvCxnSpPr>
        <p:spPr>
          <a:xfrm rot="16200000" flipH="1">
            <a:off x="3803896" y="4458856"/>
            <a:ext cx="1238590" cy="517344"/>
          </a:xfrm>
          <a:prstGeom prst="bentConnector2">
            <a:avLst/>
          </a:prstGeom>
          <a:ln w="3810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164519" y="3457285"/>
            <a:ext cx="0" cy="666208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4149185" y="3457285"/>
            <a:ext cx="531480" cy="0"/>
          </a:xfrm>
          <a:prstGeom prst="straightConnector1">
            <a:avLst/>
          </a:prstGeom>
          <a:ln w="3810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7" idx="3"/>
          </p:cNvCxnSpPr>
          <p:nvPr/>
        </p:nvCxnSpPr>
        <p:spPr>
          <a:xfrm flipV="1">
            <a:off x="3707651" y="4086166"/>
            <a:ext cx="456868" cy="1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275835" y="2437343"/>
            <a:ext cx="2057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분류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75835" y="3340163"/>
            <a:ext cx="202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 기사 분류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848872" y="4144293"/>
            <a:ext cx="1826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감염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비감염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49198" y="5136767"/>
            <a:ext cx="402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완료 시간 예측</a:t>
            </a:r>
          </a:p>
        </p:txBody>
      </p:sp>
    </p:spTree>
    <p:extLst>
      <p:ext uri="{BB962C8B-B14F-4D97-AF65-F5344CB8AC3E}">
        <p14:creationId xmlns:p14="http://schemas.microsoft.com/office/powerpoint/2010/main" val="771456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보스턴 주택 가격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142062"/>
            <a:ext cx="5606364" cy="366500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데이터 준비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62" y="2142062"/>
            <a:ext cx="5440578" cy="36680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2585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14990"/>
            <a:ext cx="9979901" cy="337004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4199375" y="4014788"/>
            <a:ext cx="872688" cy="0"/>
          </a:xfrm>
          <a:prstGeom prst="straightConnector1">
            <a:avLst/>
          </a:prstGeom>
          <a:ln w="57150">
            <a:solidFill>
              <a:srgbClr val="F75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2063" y="3830122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출력은 예측한 값 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나와야 함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주택가격의 중간 값</a:t>
            </a:r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685535" y="4431957"/>
            <a:ext cx="5626443" cy="0"/>
          </a:xfrm>
          <a:prstGeom prst="line">
            <a:avLst/>
          </a:prstGeom>
          <a:ln w="38100">
            <a:solidFill>
              <a:srgbClr val="F75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2143" y="5001856"/>
            <a:ext cx="10431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가중치를 최적화할 때 손실함수의 오래된 기울기 정보보다 최근 기울기 정보를 더 많이 반영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514348" y="5076923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14346" y="5850195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14347" y="5463559"/>
            <a:ext cx="477795" cy="25603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92143" y="5391522"/>
            <a:ext cx="488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)^2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2143" y="5791632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MAE(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절대 오차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|(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)|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평균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3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 animBg="1"/>
      <p:bldP spid="24" grpId="0" animBg="1"/>
      <p:bldP spid="25" grpId="0" animBg="1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9" name="Picture 2" descr="k-겹 교차 검증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77" y="1567857"/>
            <a:ext cx="9840612" cy="457588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8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6" y="1400175"/>
            <a:ext cx="5848350" cy="40576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562" y="1198839"/>
            <a:ext cx="3327577" cy="504335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354483" y="2455989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데이터 준비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15456" y="3208970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데이터 준비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8994" y="4434061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만들기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1244" y="4710110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9334" y="508396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평가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613" y="2818233"/>
            <a:ext cx="8719778" cy="145858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353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9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F07EA2C-856F-49F2-96CF-C8CA6EC2561C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DDD2CB2-B6F7-4EF2-B96D-05F5F82D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9" y="1538287"/>
            <a:ext cx="7399956" cy="469668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C317A49-A497-4A82-82D6-9334C4EEA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281" y="1953936"/>
            <a:ext cx="4931422" cy="3486590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B631D23-7859-4FB0-AF44-9B2BEFD9C291}"/>
              </a:ext>
            </a:extLst>
          </p:cNvPr>
          <p:cNvSpPr txBox="1"/>
          <p:nvPr/>
        </p:nvSpPr>
        <p:spPr>
          <a:xfrm>
            <a:off x="4559361" y="5874284"/>
            <a:ext cx="3073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1600" dirty="0" err="1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에포크의</a:t>
            </a:r>
            <a:r>
              <a:rPr lang="ko-KR" altLang="en-US" sz="1600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검증 점수를 로그에 저장</a:t>
            </a:r>
            <a:endParaRPr lang="en-US" altLang="ko-KR" sz="1600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0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F9D042-CA37-46CF-8906-5D2EA8C8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53" y="1920644"/>
            <a:ext cx="5704597" cy="393549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CEC0262-8939-47B3-A411-B54B4F14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3" y="2701845"/>
            <a:ext cx="5707695" cy="23850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9698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단위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연결층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밀집 연결 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4D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lego_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34" y="1743363"/>
            <a:ext cx="8466732" cy="4272857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68" y="2965391"/>
            <a:ext cx="5581650" cy="1828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79515"/>
            <a:ext cx="6457950" cy="44005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D38455-C1F6-4C5D-BCA2-71D1260A0F0C}"/>
              </a:ext>
            </a:extLst>
          </p:cNvPr>
          <p:cNvSpPr txBox="1"/>
          <p:nvPr/>
        </p:nvSpPr>
        <p:spPr>
          <a:xfrm>
            <a:off x="1093213" y="2991525"/>
            <a:ext cx="1009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곡선의 다른 부분과 스케일이 많이 다른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데이터 포인트 제외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E73EDB-6AEF-417B-9A66-0B3FED07CB53}"/>
              </a:ext>
            </a:extLst>
          </p:cNvPr>
          <p:cNvSpPr txBox="1"/>
          <p:nvPr/>
        </p:nvSpPr>
        <p:spPr>
          <a:xfrm>
            <a:off x="1093213" y="4244449"/>
            <a:ext cx="703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부드러운 곡선을 얻기 위해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092E7F4-5591-47AB-9CE4-B962F8828F4B}"/>
              </a:ext>
            </a:extLst>
          </p:cNvPr>
          <p:cNvSpPr txBox="1"/>
          <p:nvPr/>
        </p:nvSpPr>
        <p:spPr>
          <a:xfrm>
            <a:off x="944227" y="167704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부드러운 그래프 만들기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791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F0216CE-7501-408B-AF13-AA403AA4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34" y="1598054"/>
            <a:ext cx="9105531" cy="444770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592695-DEE6-4873-AE12-4F52F6C53530}"/>
              </a:ext>
            </a:extLst>
          </p:cNvPr>
          <p:cNvSpPr txBox="1"/>
          <p:nvPr/>
        </p:nvSpPr>
        <p:spPr>
          <a:xfrm>
            <a:off x="7169396" y="3182572"/>
            <a:ext cx="307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dirty="0">
                <a:solidFill>
                  <a:srgbClr val="F757B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</a:t>
            </a:r>
            <a:endParaRPr lang="en-US" altLang="ko-KR" dirty="0">
              <a:solidFill>
                <a:srgbClr val="F757BE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E1F0C51-CA38-4D53-A325-CFE08E39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27" y="1517016"/>
            <a:ext cx="6699543" cy="460977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</p:spTree>
    <p:extLst>
      <p:ext uri="{BB962C8B-B14F-4D97-AF65-F5344CB8AC3E}">
        <p14:creationId xmlns:p14="http://schemas.microsoft.com/office/powerpoint/2010/main" val="22055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3.6.4 K-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검증을 사용한 훈련 검증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D5A7FDA-A513-4B4D-ACC0-CED93778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68" y="2259019"/>
            <a:ext cx="8917463" cy="233996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60929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0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3.6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주택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예측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74D031A-F9F3-4134-AB92-CF875C694EA1}"/>
              </a:ext>
            </a:extLst>
          </p:cNvPr>
          <p:cNvSpPr txBox="1"/>
          <p:nvPr/>
        </p:nvSpPr>
        <p:spPr>
          <a:xfrm>
            <a:off x="1219063" y="1692326"/>
            <a:ext cx="837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회귀에서 손실 함수는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(MSE)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052F23-477E-46BE-A2AB-340476598096}"/>
              </a:ext>
            </a:extLst>
          </p:cNvPr>
          <p:cNvSpPr txBox="1"/>
          <p:nvPr/>
        </p:nvSpPr>
        <p:spPr>
          <a:xfrm>
            <a:off x="1219063" y="2576961"/>
            <a:ext cx="771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회귀에서 지표는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절대 오차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(MAE)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E43CB-2D05-4D80-ACB9-DA1E03244E5E}"/>
              </a:ext>
            </a:extLst>
          </p:cNvPr>
          <p:cNvSpPr txBox="1"/>
          <p:nvPr/>
        </p:nvSpPr>
        <p:spPr>
          <a:xfrm>
            <a:off x="1219063" y="3461596"/>
            <a:ext cx="949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단계에서 입력 데이터 특성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스케일을 조정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주어야 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0F0692-BB5F-490A-83CB-527957186E4C}"/>
              </a:ext>
            </a:extLst>
          </p:cNvPr>
          <p:cNvSpPr txBox="1"/>
          <p:nvPr/>
        </p:nvSpPr>
        <p:spPr>
          <a:xfrm>
            <a:off x="1219063" y="434623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적다면 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검증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사용하는 것이 좋다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48139D-E0F7-435D-B9C2-B3FA55F7254B}"/>
              </a:ext>
            </a:extLst>
          </p:cNvPr>
          <p:cNvSpPr txBox="1"/>
          <p:nvPr/>
        </p:nvSpPr>
        <p:spPr>
          <a:xfrm>
            <a:off x="1219063" y="5230866"/>
            <a:ext cx="958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적다면 과대적합 방지를 위해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 층의 수를 적게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221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108960" y="2225554"/>
            <a:ext cx="5974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기본 요소</a:t>
            </a:r>
          </a:p>
        </p:txBody>
      </p:sp>
    </p:spTree>
    <p:extLst>
      <p:ext uri="{BB962C8B-B14F-4D97-AF65-F5344CB8AC3E}">
        <p14:creationId xmlns:p14="http://schemas.microsoft.com/office/powerpoint/2010/main" val="105583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674620" y="2179834"/>
            <a:ext cx="6842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</a:p>
        </p:txBody>
      </p:sp>
    </p:spTree>
    <p:extLst>
      <p:ext uri="{BB962C8B-B14F-4D97-AF65-F5344CB8AC3E}">
        <p14:creationId xmlns:p14="http://schemas.microsoft.com/office/powerpoint/2010/main" val="1493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14952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지도 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664376"/>
            <a:ext cx="10303546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주어진 상태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학습을 진행하는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대부분 분류와 회귀로 구성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168" y="3020755"/>
            <a:ext cx="4054383" cy="326761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20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비지도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9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학습과는 달리 입력 데이터에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없는 상태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학습을 진행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데이터의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등을 학습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Ex)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클러스터링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74" y="3620985"/>
            <a:ext cx="6122670" cy="2461073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관측치와 비교해서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벗어나 있는 관측치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78" y="2866004"/>
            <a:ext cx="4539022" cy="327136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6373368" y="2853651"/>
            <a:ext cx="5422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학습과 비지도 학습 모두 이상치 탐지를 위한 모델링 방법이 존재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이상치를 탐지하는 모델을 만든다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1. Global outlier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관측치들과 많이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동떨어진 관측치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Contextual outlier(Local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: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부분에서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다른 부분과는 다른 양상을 띄는 관측치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https://static.packt-cdn.com/products/9781785880513/graphics/B05137_0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948353"/>
            <a:ext cx="4457700" cy="277177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단위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호환성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층이 특정 크기의 입력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텐서만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받고 특정 크기의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텐서를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반환함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lego_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88" y="3313023"/>
            <a:ext cx="6446623" cy="2873869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 data, outlier)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3. Collective outlier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관측치 하나하나가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outlier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아니더라도   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데이터를 봤을 때 편차가 심하게 나는 것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miro.medium.com/max/544/1*kR2QCzuxEZDLuu0-pNV3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9" y="3399151"/>
            <a:ext cx="4315841" cy="298300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1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사용분야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서비스 관리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비해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로그인 실패 기록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사용자와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이동 패턴이나 접근 패턴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보이는 사용자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비즈니스 분석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주문량이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비해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거래처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경쟁사로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이탈할 징후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보이는 쇼핑몰 또는 서비스의 고객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653650" y="562811"/>
            <a:ext cx="806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(Novelty Detection)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853113" y="1270697"/>
            <a:ext cx="104857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사용분야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보안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Ex)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기밀문서 불출 횟수가 상대적으로 증가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직원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517663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Classification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 Novelty Detection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6" y="1468473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통해 영역을 분류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223461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이상치가 아닌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데이터들의 영역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만듦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67330552" descr="EMB000060782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40" y="3072817"/>
            <a:ext cx="7082639" cy="277934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839962" y="3943897"/>
            <a:ext cx="3566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23887" y="5080591"/>
            <a:ext cx="3566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7731" y="3526186"/>
            <a:ext cx="2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5651" y="4728715"/>
            <a:ext cx="2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517663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탐지 기법의 난점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6" y="1146780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정상 데이터와 이상 데이터의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경계가 매우 모호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적절한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설정이 어려움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67328472" descr="EMB0000607821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6" y="2797140"/>
            <a:ext cx="5844551" cy="297829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6720290" y="3064463"/>
            <a:ext cx="5204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동그란 모양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smtClean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수박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까지 범주에 포함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초록색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8675" y="2862263"/>
            <a:ext cx="5738813" cy="282415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619479" y="3028951"/>
            <a:ext cx="3509733" cy="2276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5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342791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Generalization  vs  Specialization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733" y="3605686"/>
            <a:ext cx="5234534" cy="2905537"/>
            <a:chOff x="776586" y="2797140"/>
            <a:chExt cx="5844551" cy="2978296"/>
          </a:xfrm>
        </p:grpSpPr>
        <p:pic>
          <p:nvPicPr>
            <p:cNvPr id="4097" name="_x367328472" descr="EMB0000607821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86" y="2797140"/>
              <a:ext cx="5844551" cy="297829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/>
            <p:cNvSpPr/>
            <p:nvPr/>
          </p:nvSpPr>
          <p:spPr>
            <a:xfrm>
              <a:off x="828675" y="2862263"/>
              <a:ext cx="5738813" cy="2824154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619479" y="3028951"/>
              <a:ext cx="3509733" cy="22764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77722" y="895618"/>
            <a:ext cx="10415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Generalization(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청사과는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포함시킬 수 있지만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과도하면 수박까지 사과로 취급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Specialization(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특수화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청사과를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사과로 생각하지 않게 될 수도 있음</a:t>
            </a:r>
            <a:endParaRPr lang="en-US" altLang="ko-KR" sz="28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3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64998" y="342791"/>
            <a:ext cx="1082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Generalization  vs  Specialization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76586" y="2451192"/>
            <a:ext cx="16367478" cy="61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443287" y="3573274"/>
            <a:ext cx="5305425" cy="2981325"/>
            <a:chOff x="1946411" y="3595011"/>
            <a:chExt cx="5305425" cy="29813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411" y="3595011"/>
              <a:ext cx="5305425" cy="2981325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2170323" y="3870710"/>
              <a:ext cx="3710559" cy="23317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029208" y="3708094"/>
              <a:ext cx="5139832" cy="2755161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455935" y="1421353"/>
            <a:ext cx="92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Generalization(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Specialization(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특수화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조절하는 것이 곧 모델을 잘 만드는 것</a:t>
            </a:r>
            <a:endParaRPr lang="en-US" altLang="ko-KR" sz="3200" dirty="0" smtClean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데이터 중 일부분만 정답이 있을 때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정답이 없는 데이터도 같이 학습에 사용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이를 통해 모델의 정확도를 더 높이기 위한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2881730"/>
            <a:ext cx="7677150" cy="30194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96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셀프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트레이닝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학습 중 가장 간단한 방법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달린 데이터로 모델을 학습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모델을 가지고 레이블이 달리지 않은 데이터를 예측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이중에서 가장 확률 값이 높은 데이터들만 레이블 데이터로 가져감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4.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계속 반복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9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달린 데이터로 모델을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64" y="2128795"/>
            <a:ext cx="6272671" cy="311685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54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네트워크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비순환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유향 그래프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가설공간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4" name="Picture 2" descr="https://k.kakaocdn.net/dn/bGHDMU/btqwwYYMAOK/ZzISgZpdVFJWckVwiHF08K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94" y="2614484"/>
            <a:ext cx="5305012" cy="3497992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2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모델을 가지고 레이블이 달리지 않은 데이터를 예측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84" y="1941650"/>
            <a:ext cx="7080231" cy="417193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63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6710" y="33346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181975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이중에서 가장 확률 값이 높은 데이터들만 레이블 데이터로 가져감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27" y="2238746"/>
            <a:ext cx="8846545" cy="273598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235547" y="2368627"/>
            <a:ext cx="4153359" cy="2423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5393143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계속 반복</a:t>
            </a:r>
          </a:p>
        </p:txBody>
      </p:sp>
    </p:spTree>
    <p:extLst>
      <p:ext uri="{BB962C8B-B14F-4D97-AF65-F5344CB8AC3E}">
        <p14:creationId xmlns:p14="http://schemas.microsoft.com/office/powerpoint/2010/main" val="3596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데이터에서 자동으로 레이블을 만들어 생성된 입력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 데이터로 지도 학습을 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22" y="3129594"/>
            <a:ext cx="7504955" cy="2879452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38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 지도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178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입력 받아 원본 이미지와 동일한 이미지를 출력해 두 이미지를 입력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 데이터로 사용하여 학습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=&gt;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입력을 재구성 하는 방법을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87267" y="3014323"/>
            <a:ext cx="13927497" cy="58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67330152" descr="EMB0000607821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32" y="3661692"/>
            <a:ext cx="6957336" cy="262996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8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주어진 환경에 대하여 어떤 행동을 취하고 이로부터 보상을 얻으며 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보상을 최대화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하도록 학습하는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44" y="3153405"/>
            <a:ext cx="6322911" cy="301788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68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5C8E62-C6D9-4F6B-9CB8-AA3474406773}"/>
              </a:ext>
            </a:extLst>
          </p:cNvPr>
          <p:cNvSpPr txBox="1"/>
          <p:nvPr/>
        </p:nvSpPr>
        <p:spPr>
          <a:xfrm>
            <a:off x="1077322" y="1648842"/>
            <a:ext cx="10485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주로 게임에서 최적의 동작을 찾는데 쓰임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보상을 얻게 해주는 행동의 빈도 증가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환경에 대한 사전 지식이 없어도 학습을 할 수 있음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레이블이 필요 없음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결정을 순차적으로 내려야 하는 문제에 적용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MDP(Markov Decision Process)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75305" y="5541485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74327" y="2102385"/>
            <a:ext cx="3292584" cy="3703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08177" y="2880734"/>
            <a:ext cx="3037548" cy="887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69465" y="3954136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6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91446" y="1998088"/>
            <a:ext cx="3703513" cy="3949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10099025" y="6350044"/>
            <a:ext cx="1971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신경망의 구조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167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함수와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과정을 조절하는 열쇠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손실함수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문제에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대한 성공지표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크로스 엔트로피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크로스 엔트로피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다항 분류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제곱 오차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문제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CTC(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학습 문제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옵티마이저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네트워크가 업데이트 될 방향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경사하강법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AdaGrad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/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RMSProp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1953936"/>
            <a:ext cx="4895850" cy="29622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2514600"/>
            <a:ext cx="4886325" cy="18288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1743363"/>
            <a:ext cx="9077325" cy="4191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3078" name="Picture 6" descr="https://t1.daumcdn.net/cfile/tistory/99E889415D15C0E61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362487"/>
            <a:ext cx="6096000" cy="29527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6597" y="418612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(Action)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현재 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보고 취하는 행위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46467" y="5737044"/>
            <a:ext cx="4180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>
            <a:off x="2813004" y="5737044"/>
            <a:ext cx="4180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3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614905" y="1765393"/>
            <a:ext cx="1664995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96558" y="1765393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(Agent)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상황을 판단하고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행동을 결정하는 주체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6557" y="2695413"/>
            <a:ext cx="49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환경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(Environment)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환경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597" y="325610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(Status)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에이전트와 환경에 대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정보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6597" y="418612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행동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(Action)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에이전트가 현재 상태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보고 취하는 행위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6557" y="5116141"/>
            <a:ext cx="494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(Reward)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에이전트의 행동에 따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른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상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or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벌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23" y="1765393"/>
            <a:ext cx="5855247" cy="428604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50588" y="2171700"/>
            <a:ext cx="3658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Google DeepMind's Deep Q-learning playing Atari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Breakout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https://www.youtube.com/watch?v=V1eYniJ0Rnk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2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20" name="Picture 4" descr="http://files.ciokorea.com/archive/image/Screen%20Shot%202015-02-26%20at%2013_07_03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45" y="1168493"/>
            <a:ext cx="4409077" cy="3227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projectgyum.files.wordpress.com/2015/06/screenshot_2015-05-15-20-42-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73" y="3379115"/>
            <a:ext cx="5572125" cy="313432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mk0caiblog1h3pefaf7c.kinstacdn.com/wp-content/uploads/2018/08/super_mario_bros.0-680x4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34" y="1177487"/>
            <a:ext cx="4844728" cy="3227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66055" y="3969860"/>
            <a:ext cx="495759" cy="3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0561" y="5065108"/>
            <a:ext cx="845820" cy="947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5961" y="2195325"/>
            <a:ext cx="845820" cy="947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107221" y="2291260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Single Agent</a:t>
            </a:r>
            <a:endParaRPr lang="ko-KR" altLang="en-US" sz="36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8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011798" y="6350044"/>
            <a:ext cx="305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4.1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러닝의 네 가지 분류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434" name="Picture 2" descr="http://optimal.inven.co.kr/upload/2017/11/04/bbs/i1656030517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05" y="1765393"/>
            <a:ext cx="7767190" cy="43690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F3310C-4AA3-446C-A2E7-DD9C17312FA0}"/>
              </a:ext>
            </a:extLst>
          </p:cNvPr>
          <p:cNvSpPr txBox="1"/>
          <p:nvPr/>
        </p:nvSpPr>
        <p:spPr>
          <a:xfrm>
            <a:off x="772523" y="1133995"/>
            <a:ext cx="599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Multi Agent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83000" y="2654300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29350" y="4165600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15000" y="3159725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32700" y="2385025"/>
            <a:ext cx="762000" cy="77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2" idx="3"/>
            <a:endCxn id="18" idx="1"/>
          </p:cNvCxnSpPr>
          <p:nvPr/>
        </p:nvCxnSpPr>
        <p:spPr>
          <a:xfrm>
            <a:off x="4445000" y="3041650"/>
            <a:ext cx="1270000" cy="505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18" idx="2"/>
            <a:endCxn id="17" idx="0"/>
          </p:cNvCxnSpPr>
          <p:nvPr/>
        </p:nvCxnSpPr>
        <p:spPr>
          <a:xfrm>
            <a:off x="6096000" y="3934425"/>
            <a:ext cx="514350" cy="231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19" idx="2"/>
          </p:cNvCxnSpPr>
          <p:nvPr/>
        </p:nvCxnSpPr>
        <p:spPr>
          <a:xfrm flipV="1">
            <a:off x="6991350" y="3159725"/>
            <a:ext cx="1022350" cy="1393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9" idx="1"/>
            <a:endCxn id="18" idx="3"/>
          </p:cNvCxnSpPr>
          <p:nvPr/>
        </p:nvCxnSpPr>
        <p:spPr>
          <a:xfrm flipH="1">
            <a:off x="6477000" y="2772375"/>
            <a:ext cx="1155700" cy="774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" idx="3"/>
            <a:endCxn id="19" idx="1"/>
          </p:cNvCxnSpPr>
          <p:nvPr/>
        </p:nvCxnSpPr>
        <p:spPr>
          <a:xfrm flipV="1">
            <a:off x="4445000" y="2772375"/>
            <a:ext cx="3187700" cy="269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7" idx="1"/>
            <a:endCxn id="2" idx="2"/>
          </p:cNvCxnSpPr>
          <p:nvPr/>
        </p:nvCxnSpPr>
        <p:spPr>
          <a:xfrm flipH="1" flipV="1">
            <a:off x="4064000" y="3429000"/>
            <a:ext cx="2165350" cy="1123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65480" y="1295092"/>
            <a:ext cx="454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hlinkClick r:id="rId4"/>
              </a:rPr>
              <a:t>https://youtu.be/NGGO0zdzhVQ?t=321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8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402416" y="2551837"/>
            <a:ext cx="7387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</p:spTree>
    <p:extLst>
      <p:ext uri="{BB962C8B-B14F-4D97-AF65-F5344CB8AC3E}">
        <p14:creationId xmlns:p14="http://schemas.microsoft.com/office/powerpoint/2010/main" val="131546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42B27C-087D-414F-A743-14A9B7FE0500}"/>
              </a:ext>
            </a:extLst>
          </p:cNvPr>
          <p:cNvSpPr txBox="1"/>
          <p:nvPr/>
        </p:nvSpPr>
        <p:spPr>
          <a:xfrm>
            <a:off x="1389217" y="4581656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A0E28F5-2006-4D10-B3EE-1AD194477B98}"/>
              </a:ext>
            </a:extLst>
          </p:cNvPr>
          <p:cNvSpPr txBox="1"/>
          <p:nvPr/>
        </p:nvSpPr>
        <p:spPr>
          <a:xfrm>
            <a:off x="1389218" y="2164322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B11C5A2-7719-46B6-8225-28FA5798B28A}"/>
              </a:ext>
            </a:extLst>
          </p:cNvPr>
          <p:cNvSpPr txBox="1"/>
          <p:nvPr/>
        </p:nvSpPr>
        <p:spPr>
          <a:xfrm>
            <a:off x="1389217" y="3372989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0EF5B2E-B98A-4E2B-B88C-2C5CF344D62A}"/>
              </a:ext>
            </a:extLst>
          </p:cNvPr>
          <p:cNvSpPr txBox="1"/>
          <p:nvPr/>
        </p:nvSpPr>
        <p:spPr>
          <a:xfrm>
            <a:off x="2552736" y="2164322"/>
            <a:ext cx="323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모델 훈련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30FFE51-D7D0-4D19-AB98-4ED65BD1D2A3}"/>
              </a:ext>
            </a:extLst>
          </p:cNvPr>
          <p:cNvSpPr txBox="1"/>
          <p:nvPr/>
        </p:nvSpPr>
        <p:spPr>
          <a:xfrm>
            <a:off x="2592083" y="3372989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모델 평가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17AF691-0991-4FC6-8EF1-C4B5C05E6D4F}"/>
              </a:ext>
            </a:extLst>
          </p:cNvPr>
          <p:cNvSpPr txBox="1"/>
          <p:nvPr/>
        </p:nvSpPr>
        <p:spPr>
          <a:xfrm>
            <a:off x="2970922" y="4581656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세트에서 최종적으로 모델 테스트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8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7" y="151707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데이터가 적을 때 사용하는 평가 방법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F2CD955-2C11-4D18-95EF-0B025869A2DD}"/>
              </a:ext>
            </a:extLst>
          </p:cNvPr>
          <p:cNvSpPr txBox="1"/>
          <p:nvPr/>
        </p:nvSpPr>
        <p:spPr>
          <a:xfrm>
            <a:off x="2249245" y="2508390"/>
            <a:ext cx="674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홀드아웃 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(hold-out validation)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B1D540C-8C79-4889-A111-F14346270021}"/>
              </a:ext>
            </a:extLst>
          </p:cNvPr>
          <p:cNvSpPr txBox="1"/>
          <p:nvPr/>
        </p:nvSpPr>
        <p:spPr>
          <a:xfrm>
            <a:off x="2249245" y="3761314"/>
            <a:ext cx="7063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(K-fold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cross-validation)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85FE09C-52F9-4C44-AEBF-E3C434135435}"/>
              </a:ext>
            </a:extLst>
          </p:cNvPr>
          <p:cNvSpPr txBox="1"/>
          <p:nvPr/>
        </p:nvSpPr>
        <p:spPr>
          <a:xfrm>
            <a:off x="2249245" y="5014238"/>
            <a:ext cx="7471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(shuffling)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사용한 반복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477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 홀드아웃 검증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21158A5-3DE8-4492-A0F3-55816151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29" y="3024171"/>
            <a:ext cx="7794941" cy="150917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78057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C0909EB-DA6B-4121-B2A3-A1EBE865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04" y="2377509"/>
            <a:ext cx="7137991" cy="354389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3285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94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3.2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3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셔플링을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반복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K-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겹 교차 검증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B6D851-98B5-4D82-8A3B-E6FA12F4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65" y="2377509"/>
            <a:ext cx="7222070" cy="364155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245574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233759" y="2551837"/>
            <a:ext cx="9724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5400" b="1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학습</a:t>
            </a:r>
          </a:p>
        </p:txBody>
      </p:sp>
    </p:spTree>
    <p:extLst>
      <p:ext uri="{BB962C8B-B14F-4D97-AF65-F5344CB8AC3E}">
        <p14:creationId xmlns:p14="http://schemas.microsoft.com/office/powerpoint/2010/main" val="2274682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5D11BC-4110-4C82-9313-FEDB918EFA8A}"/>
              </a:ext>
            </a:extLst>
          </p:cNvPr>
          <p:cNvSpPr txBox="1"/>
          <p:nvPr/>
        </p:nvSpPr>
        <p:spPr>
          <a:xfrm>
            <a:off x="1814240" y="2410676"/>
            <a:ext cx="4118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(vectorization)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BDA8B05-6CC1-4EE5-82C0-0759201E9693}"/>
              </a:ext>
            </a:extLst>
          </p:cNvPr>
          <p:cNvSpPr txBox="1"/>
          <p:nvPr/>
        </p:nvSpPr>
        <p:spPr>
          <a:xfrm>
            <a:off x="1814240" y="3388488"/>
            <a:ext cx="414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(normalization)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704C6C-48EE-4337-9857-64717059BE8B}"/>
              </a:ext>
            </a:extLst>
          </p:cNvPr>
          <p:cNvSpPr txBox="1"/>
          <p:nvPr/>
        </p:nvSpPr>
        <p:spPr>
          <a:xfrm>
            <a:off x="1814240" y="4366300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누락된 값 다루기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A6F363-BB03-49D2-940F-5011B2F4BEB7}"/>
              </a:ext>
            </a:extLst>
          </p:cNvPr>
          <p:cNvSpPr txBox="1"/>
          <p:nvPr/>
        </p:nvSpPr>
        <p:spPr>
          <a:xfrm>
            <a:off x="1182452" y="1578406"/>
            <a:ext cx="1007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원본 데이터를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신경망에 적용하기 쉽게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만드는 것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37023C6-53AF-48F3-B51A-709E8D696123}"/>
              </a:ext>
            </a:extLst>
          </p:cNvPr>
          <p:cNvSpPr txBox="1"/>
          <p:nvPr/>
        </p:nvSpPr>
        <p:spPr>
          <a:xfrm>
            <a:off x="1814240" y="5344112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263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벡터화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AC8724-A9F9-422E-861F-7708E483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6" y="2261912"/>
            <a:ext cx="3272667" cy="35999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006135A-D242-433E-B6AD-4B0744B8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529" y="2261912"/>
            <a:ext cx="7003927" cy="64790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DFB8EBC-B314-4AB1-A981-90F7633A4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781" y="2964317"/>
            <a:ext cx="7013675" cy="28975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2B40566-5E22-42ED-B9EA-E79A0F255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004" y="749458"/>
            <a:ext cx="7937452" cy="144532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</p:spTree>
    <p:extLst>
      <p:ext uri="{BB962C8B-B14F-4D97-AF65-F5344CB8AC3E}">
        <p14:creationId xmlns:p14="http://schemas.microsoft.com/office/powerpoint/2010/main" val="32203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값 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3045DCC-B3A7-4BD3-A760-BB8601C0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74" y="2228826"/>
            <a:ext cx="5396885" cy="400614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898D142-B736-4E9D-BAE7-83796488FB48}"/>
              </a:ext>
            </a:extLst>
          </p:cNvPr>
          <p:cNvSpPr txBox="1"/>
          <p:nvPr/>
        </p:nvSpPr>
        <p:spPr>
          <a:xfrm>
            <a:off x="1405866" y="3429000"/>
            <a:ext cx="35670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-=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x.mean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(axis=0)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/=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x.std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(axis=0)</a:t>
            </a:r>
          </a:p>
        </p:txBody>
      </p:sp>
    </p:spTree>
    <p:extLst>
      <p:ext uri="{BB962C8B-B14F-4D97-AF65-F5344CB8AC3E}">
        <p14:creationId xmlns:p14="http://schemas.microsoft.com/office/powerpoint/2010/main" val="5874718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BA6163-B103-499F-BEDF-62F0FE2E3308}"/>
              </a:ext>
            </a:extLst>
          </p:cNvPr>
          <p:cNvSpPr txBox="1"/>
          <p:nvPr/>
        </p:nvSpPr>
        <p:spPr>
          <a:xfrm>
            <a:off x="944226" y="159260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누락된 값 다루기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38AFF9-A147-4431-9700-7D4DB525C2F6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신경망을 위한 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36FBCD-D77A-424F-A331-6FAD01C4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78" y="3022463"/>
            <a:ext cx="1523766" cy="2420937"/>
          </a:xfrm>
          <a:prstGeom prst="rect">
            <a:avLst/>
          </a:prstGeom>
          <a:ln w="57150">
            <a:solidFill>
              <a:srgbClr val="FF99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DBBAD13-2691-4054-98DC-431E9D4C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50" y="3022462"/>
            <a:ext cx="1485811" cy="242093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2466374-A0F9-466C-A669-EE468FC9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67" y="3022464"/>
            <a:ext cx="1418827" cy="242093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D9AF46A-285E-4377-8F00-C10245D6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127" y="3022464"/>
            <a:ext cx="2060677" cy="242093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CDBE38-F426-4B1A-BDC8-5B20D663FDBC}"/>
              </a:ext>
            </a:extLst>
          </p:cNvPr>
          <p:cNvSpPr txBox="1"/>
          <p:nvPr/>
        </p:nvSpPr>
        <p:spPr>
          <a:xfrm>
            <a:off x="894269" y="240029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51D339-34A3-42BC-9ACB-E2BC9169DF5E}"/>
              </a:ext>
            </a:extLst>
          </p:cNvPr>
          <p:cNvSpPr txBox="1"/>
          <p:nvPr/>
        </p:nvSpPr>
        <p:spPr>
          <a:xfrm>
            <a:off x="3220802" y="2400291"/>
            <a:ext cx="243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Nan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채우기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83F68E9-BF39-41DD-A58F-C95C6FB28CB1}"/>
              </a:ext>
            </a:extLst>
          </p:cNvPr>
          <p:cNvSpPr txBox="1"/>
          <p:nvPr/>
        </p:nvSpPr>
        <p:spPr>
          <a:xfrm>
            <a:off x="5820500" y="2400291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평균으로 채우기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5FE5FBA-00A5-4EC5-9E90-D7A439D7CA11}"/>
              </a:ext>
            </a:extLst>
          </p:cNvPr>
          <p:cNvSpPr txBox="1"/>
          <p:nvPr/>
        </p:nvSpPr>
        <p:spPr>
          <a:xfrm>
            <a:off x="8355052" y="2384634"/>
            <a:ext cx="326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누락된 특성의 열 삭제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771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103FE0C-29A1-443B-A464-98FBE8D2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43" y="1669851"/>
            <a:ext cx="6218114" cy="442784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8D038281-5D5C-42A8-AC32-EE9E5211666C}"/>
              </a:ext>
            </a:extLst>
          </p:cNvPr>
          <p:cNvCxnSpPr/>
          <p:nvPr/>
        </p:nvCxnSpPr>
        <p:spPr>
          <a:xfrm>
            <a:off x="5894832" y="2456688"/>
            <a:ext cx="71932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4E7F48B0-81FE-4F65-8B1C-BB9CE6C9FAC4}"/>
              </a:ext>
            </a:extLst>
          </p:cNvPr>
          <p:cNvCxnSpPr>
            <a:cxnSpLocks/>
          </p:cNvCxnSpPr>
          <p:nvPr/>
        </p:nvCxnSpPr>
        <p:spPr>
          <a:xfrm flipV="1">
            <a:off x="5894832" y="1944624"/>
            <a:ext cx="512064" cy="5120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="" xmlns:a16="http://schemas.microsoft.com/office/drawing/2014/main" id="{E1E7AF9B-4011-4A97-A50C-4A99C5FB67A9}"/>
              </a:ext>
            </a:extLst>
          </p:cNvPr>
          <p:cNvSpPr/>
          <p:nvPr/>
        </p:nvSpPr>
        <p:spPr>
          <a:xfrm>
            <a:off x="6022086" y="2258301"/>
            <a:ext cx="232410" cy="216374"/>
          </a:xfrm>
          <a:prstGeom prst="arc">
            <a:avLst>
              <a:gd name="adj1" fmla="val 16200000"/>
              <a:gd name="adj2" fmla="val 31620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382053CC-28B3-4150-BB52-C31AFC2C33D7}"/>
              </a:ext>
            </a:extLst>
          </p:cNvPr>
          <p:cNvCxnSpPr/>
          <p:nvPr/>
        </p:nvCxnSpPr>
        <p:spPr>
          <a:xfrm flipV="1">
            <a:off x="7894320" y="1733550"/>
            <a:ext cx="0" cy="7231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C95596C-9A37-4C09-9E26-DF83ED3312F5}"/>
              </a:ext>
            </a:extLst>
          </p:cNvPr>
          <p:cNvCxnSpPr>
            <a:cxnSpLocks/>
          </p:cNvCxnSpPr>
          <p:nvPr/>
        </p:nvCxnSpPr>
        <p:spPr>
          <a:xfrm flipH="1" flipV="1">
            <a:off x="7591425" y="2154555"/>
            <a:ext cx="314325" cy="30213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="" xmlns:a16="http://schemas.microsoft.com/office/drawing/2014/main" id="{21BBBDB5-DF72-4701-860D-A7EDC2E33092}"/>
              </a:ext>
            </a:extLst>
          </p:cNvPr>
          <p:cNvSpPr/>
          <p:nvPr/>
        </p:nvSpPr>
        <p:spPr>
          <a:xfrm rot="18992835">
            <a:off x="7599523" y="2321317"/>
            <a:ext cx="246779" cy="204739"/>
          </a:xfrm>
          <a:prstGeom prst="arc">
            <a:avLst>
              <a:gd name="adj1" fmla="val 13403253"/>
              <a:gd name="adj2" fmla="val 18684721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43AC8DE0-2ED3-4F6F-B66A-B5BD8A239CDD}"/>
              </a:ext>
            </a:extLst>
          </p:cNvPr>
          <p:cNvCxnSpPr/>
          <p:nvPr/>
        </p:nvCxnSpPr>
        <p:spPr>
          <a:xfrm>
            <a:off x="7174992" y="2456688"/>
            <a:ext cx="73075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="" xmlns:a16="http://schemas.microsoft.com/office/drawing/2014/main" id="{D497BBA3-CEAD-4E65-893D-C93AFFD69432}"/>
              </a:ext>
            </a:extLst>
          </p:cNvPr>
          <p:cNvSpPr/>
          <p:nvPr/>
        </p:nvSpPr>
        <p:spPr>
          <a:xfrm rot="14803885">
            <a:off x="7679387" y="2060528"/>
            <a:ext cx="338788" cy="525744"/>
          </a:xfrm>
          <a:prstGeom prst="arc">
            <a:avLst>
              <a:gd name="adj1" fmla="val 16200000"/>
              <a:gd name="adj2" fmla="val 164452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35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720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공학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334FE9-3496-4835-93CD-D4AF9F6884C4}"/>
              </a:ext>
            </a:extLst>
          </p:cNvPr>
          <p:cNvSpPr txBox="1"/>
          <p:nvPr/>
        </p:nvSpPr>
        <p:spPr>
          <a:xfrm>
            <a:off x="8872151" y="6350044"/>
            <a:ext cx="319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 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2FAD880-16AB-4F33-B53B-98B011281C17}"/>
              </a:ext>
            </a:extLst>
          </p:cNvPr>
          <p:cNvSpPr txBox="1"/>
          <p:nvPr/>
        </p:nvSpPr>
        <p:spPr>
          <a:xfrm>
            <a:off x="2269951" y="3424735"/>
            <a:ext cx="8337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 바늘을 읽는 문제에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신경망을 사용하는 것은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어울리지 않는다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6D93309-0193-4F1E-B283-064F9AF12F4A}"/>
              </a:ext>
            </a:extLst>
          </p:cNvPr>
          <p:cNvSpPr txBox="1"/>
          <p:nvPr/>
        </p:nvSpPr>
        <p:spPr>
          <a:xfrm>
            <a:off x="2269951" y="4744952"/>
            <a:ext cx="84946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모델을 만들 때 샘플의 개수가 적다면 특성에 있는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정보가 매우 중요하다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7A50F9E-6355-44A7-A564-A4A5F956D907}"/>
              </a:ext>
            </a:extLst>
          </p:cNvPr>
          <p:cNvSpPr txBox="1"/>
          <p:nvPr/>
        </p:nvSpPr>
        <p:spPr>
          <a:xfrm>
            <a:off x="1182452" y="1578406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신경망과 특성 공학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CE62FB2-5CC2-4E43-A3F4-BEBBA8BC894F}"/>
              </a:ext>
            </a:extLst>
          </p:cNvPr>
          <p:cNvSpPr txBox="1"/>
          <p:nvPr/>
        </p:nvSpPr>
        <p:spPr>
          <a:xfrm>
            <a:off x="1814240" y="2473850"/>
            <a:ext cx="7827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특성은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적은 자원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사용하여 문제를 푸는 것</a:t>
            </a:r>
            <a:endParaRPr lang="en-US" altLang="ko-KR" sz="3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73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674620" y="2179834"/>
            <a:ext cx="6842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334FE9-3496-4835-93CD-D4AF9F6884C4}"/>
              </a:ext>
            </a:extLst>
          </p:cNvPr>
          <p:cNvSpPr txBox="1"/>
          <p:nvPr/>
        </p:nvSpPr>
        <p:spPr>
          <a:xfrm>
            <a:off x="9353320" y="6350044"/>
            <a:ext cx="2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133750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(Overfitting)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1852356"/>
            <a:ext cx="103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훈련 데이터에 대해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과도하게 최적화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되어 그 외에 데이터에 대한 성능이 떨어지는 현상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342646" y="317931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과대적합과 과소적합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776587" y="3564218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Underfitting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1081387" y="4079065"/>
            <a:ext cx="9891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너무 단순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 입력 데이터에 대한 구조를 제대로 학습하지 못하는 현상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가능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가능성 有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8143</TotalTime>
  <Words>3044</Words>
  <Application>Microsoft Office PowerPoint</Application>
  <PresentationFormat>와이드스크린</PresentationFormat>
  <Paragraphs>563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2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oht</dc:creator>
  <cp:lastModifiedBy>oht</cp:lastModifiedBy>
  <cp:revision>256</cp:revision>
  <dcterms:created xsi:type="dcterms:W3CDTF">2020-01-16T11:38:37Z</dcterms:created>
  <dcterms:modified xsi:type="dcterms:W3CDTF">2020-01-27T01:05:33Z</dcterms:modified>
</cp:coreProperties>
</file>